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autoCompressPictures="0" bookmarkIdSeed="2">
  <p:sldMasterIdLst>
    <p:sldMasterId id="2147483648" r:id="rId1"/>
  </p:sldMasterIdLst>
  <p:handoutMasterIdLst>
    <p:handoutMasterId r:id="rId9"/>
  </p:handoutMasterIdLst>
  <p:sldIdLst>
    <p:sldId id="375" r:id="rId2"/>
    <p:sldId id="431" r:id="rId3"/>
    <p:sldId id="432" r:id="rId4"/>
    <p:sldId id="433" r:id="rId5"/>
    <p:sldId id="434" r:id="rId6"/>
    <p:sldId id="435" r:id="rId7"/>
    <p:sldId id="38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B6C29D-B119-4858-8C4F-6A1951D2876B}" v="14" dt="2022-09-14T11:28:28.6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876" autoAdjust="0"/>
    <p:restoredTop sz="94993" autoAdjust="0"/>
  </p:normalViewPr>
  <p:slideViewPr>
    <p:cSldViewPr snapToGrid="0" snapToObjects="1">
      <p:cViewPr varScale="1">
        <p:scale>
          <a:sx n="86" d="100"/>
          <a:sy n="86" d="100"/>
        </p:scale>
        <p:origin x="461" y="58"/>
      </p:cViewPr>
      <p:guideLst>
        <p:guide orient="horz" pos="2160"/>
        <p:guide pos="3840"/>
      </p:guideLst>
    </p:cSldViewPr>
  </p:slideViewPr>
  <p:outlineViewPr>
    <p:cViewPr>
      <p:scale>
        <a:sx n="33" d="100"/>
        <a:sy n="33" d="100"/>
      </p:scale>
      <p:origin x="0" y="-446"/>
    </p:cViewPr>
  </p:outlineViewPr>
  <p:notesTextViewPr>
    <p:cViewPr>
      <p:scale>
        <a:sx n="1" d="1"/>
        <a:sy n="1" d="1"/>
      </p:scale>
      <p:origin x="0" y="0"/>
    </p:cViewPr>
  </p:notesTextViewPr>
  <p:notesViewPr>
    <p:cSldViewPr snapToGrid="0" snapToObjects="1">
      <p:cViewPr varScale="1">
        <p:scale>
          <a:sx n="87" d="100"/>
          <a:sy n="87" d="100"/>
        </p:scale>
        <p:origin x="2696"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10/6/2022</a:t>
            </a:fld>
            <a:endParaRPr lang="en-US" dirty="0"/>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dirty="0"/>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jpg>
</file>

<file path=ppt/media/image3.png>
</file>

<file path=ppt/media/image4.jp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087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496456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780326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dirty="0"/>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600">
                <a:latin typeface="+mj-lt"/>
              </a:defRPr>
            </a:lvl1pPr>
            <a:lvl2pPr algn="l">
              <a:defRPr sz="1600">
                <a:latin typeface="+mj-lt"/>
              </a:defRPr>
            </a:lvl2pPr>
            <a:lvl3pPr algn="l">
              <a:defRPr sz="1600">
                <a:latin typeface="+mj-lt"/>
              </a:defRPr>
            </a:lvl3pPr>
            <a:lvl4pPr algn="l">
              <a:defRPr sz="1600">
                <a:latin typeface="+mj-lt"/>
              </a:defRPr>
            </a:lvl4pPr>
            <a:lvl5pPr algn="l">
              <a:defRPr sz="160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34207371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7215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latin typeface="+mj-lt"/>
                <a:cs typeface="Calibri" panose="020F0502020204030204" pitchFamily="34" charset="0"/>
              </a:defRPr>
            </a:lvl1pPr>
            <a:lvl2pPr>
              <a:lnSpc>
                <a:spcPct val="100000"/>
              </a:lnSpc>
              <a:defRPr sz="1600">
                <a:latin typeface="+mj-lt"/>
                <a:cs typeface="Calibri" panose="020F0502020204030204" pitchFamily="34" charset="0"/>
              </a:defRPr>
            </a:lvl2pPr>
            <a:lvl3pPr>
              <a:lnSpc>
                <a:spcPct val="100000"/>
              </a:lnSpc>
              <a:defRPr sz="1600">
                <a:latin typeface="+mj-lt"/>
                <a:cs typeface="Calibri" panose="020F0502020204030204" pitchFamily="34" charset="0"/>
              </a:defRPr>
            </a:lvl3pPr>
            <a:lvl4pPr>
              <a:lnSpc>
                <a:spcPct val="100000"/>
              </a:lnSpc>
              <a:defRPr sz="1600">
                <a:latin typeface="+mj-lt"/>
                <a:cs typeface="Calibri" panose="020F0502020204030204" pitchFamily="34" charset="0"/>
              </a:defRPr>
            </a:lvl4pPr>
            <a:lvl5pPr>
              <a:lnSpc>
                <a:spcPct val="100000"/>
              </a:lnSpc>
              <a:defRPr sz="16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600">
                <a:solidFill>
                  <a:schemeClr val="bg1"/>
                </a:solidFill>
                <a:latin typeface="+mj-lt"/>
                <a:cs typeface="Calibri" panose="020F0502020204030204" pitchFamily="34" charset="0"/>
              </a:defRPr>
            </a:lvl1pPr>
            <a:lvl2pPr>
              <a:lnSpc>
                <a:spcPct val="100000"/>
              </a:lnSpc>
              <a:defRPr sz="1600">
                <a:solidFill>
                  <a:schemeClr val="bg1"/>
                </a:solidFill>
                <a:latin typeface="+mj-lt"/>
                <a:cs typeface="Calibri" panose="020F0502020204030204" pitchFamily="34" charset="0"/>
              </a:defRPr>
            </a:lvl2pPr>
            <a:lvl3pPr>
              <a:lnSpc>
                <a:spcPct val="100000"/>
              </a:lnSpc>
              <a:defRPr sz="1600">
                <a:solidFill>
                  <a:schemeClr val="bg1"/>
                </a:solidFill>
                <a:latin typeface="+mj-lt"/>
                <a:cs typeface="Calibri" panose="020F0502020204030204" pitchFamily="34" charset="0"/>
              </a:defRPr>
            </a:lvl3pPr>
            <a:lvl4pPr>
              <a:lnSpc>
                <a:spcPct val="100000"/>
              </a:lnSpc>
              <a:defRPr sz="1600">
                <a:solidFill>
                  <a:schemeClr val="bg1"/>
                </a:solidFill>
                <a:latin typeface="+mj-lt"/>
                <a:cs typeface="Calibri" panose="020F0502020204030204" pitchFamily="34" charset="0"/>
              </a:defRPr>
            </a:lvl4pPr>
            <a:lvl5pPr>
              <a:lnSpc>
                <a:spcPct val="100000"/>
              </a:lnSpc>
              <a:defRPr sz="16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121835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92647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62570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267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3944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48996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3550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73849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a:t>
            </a:r>
            <a:br>
              <a:rPr lang="en-US" dirty="0"/>
            </a:br>
            <a:r>
              <a:rPr lang="en-US" dirty="0"/>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906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Sagona ExtraLight" panose="02020303050505020204" pitchFamily="18" charset="0"/>
              </a:defRPr>
            </a:lvl1pPr>
          </a:lstStyle>
          <a:p>
            <a:r>
              <a:rPr lang="en-US" dirty="0"/>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noProof="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endParaRPr lang="en-US" noProof="0" dirty="0"/>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0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1" cap="all" baseline="0">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1681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endParaRPr lang="en-US" dirty="0"/>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1" cap="all" baseline="0">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Sagona ExtraLight" panose="02020303050505020204" pitchFamily="18" charset="0"/>
              </a:defRPr>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512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8067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endParaRPr lang="en-US" dirty="0"/>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10/6/2022</a:t>
            </a:fld>
            <a:endParaRPr lang="en-US" dirty="0"/>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dirty="0"/>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Sagona ExtraLight" panose="02020303050505020204" pitchFamily="18" charset="0"/>
              </a:defRPr>
            </a:lvl1pPr>
          </a:lstStyle>
          <a:p>
            <a:r>
              <a:rPr lang="en-US" dirty="0"/>
              <a:t>TITLE GOE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600">
                <a:solidFill>
                  <a:schemeClr val="bg1"/>
                </a:solidFill>
                <a:latin typeface="+mj-lt"/>
              </a:defRPr>
            </a:lvl1pPr>
            <a:lvl2pPr marL="457200" indent="0">
              <a:lnSpc>
                <a:spcPct val="100000"/>
              </a:lnSpc>
              <a:buNone/>
              <a:defRPr sz="1600">
                <a:solidFill>
                  <a:schemeClr val="bg1"/>
                </a:solidFill>
                <a:latin typeface="+mj-lt"/>
              </a:defRPr>
            </a:lvl2pPr>
            <a:lvl3pPr marL="914400" indent="0">
              <a:lnSpc>
                <a:spcPct val="100000"/>
              </a:lnSpc>
              <a:buNone/>
              <a:defRPr sz="1600">
                <a:solidFill>
                  <a:schemeClr val="bg1"/>
                </a:solidFill>
                <a:latin typeface="+mj-lt"/>
              </a:defRPr>
            </a:lvl3pPr>
            <a:lvl4pPr marL="1371600" indent="0">
              <a:lnSpc>
                <a:spcPct val="100000"/>
              </a:lnSpc>
              <a:buNone/>
              <a:defRPr sz="1600">
                <a:solidFill>
                  <a:schemeClr val="bg1"/>
                </a:solidFill>
                <a:latin typeface="+mj-lt"/>
              </a:defRPr>
            </a:lvl4pPr>
            <a:lvl5pPr marL="1828800" indent="0">
              <a:lnSpc>
                <a:spcPct val="100000"/>
              </a:lnSpc>
              <a:buNone/>
              <a:defRPr sz="16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10/6/2022</a:t>
            </a:fld>
            <a:endParaRPr lang="en-US" dirty="0"/>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dirty="0"/>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676" r:id="rId6"/>
    <p:sldLayoutId id="2147483675" r:id="rId7"/>
    <p:sldLayoutId id="2147483677" r:id="rId8"/>
    <p:sldLayoutId id="2147483678" r:id="rId9"/>
    <p:sldLayoutId id="2147483679" r:id="rId10"/>
    <p:sldLayoutId id="2147483681" r:id="rId11"/>
    <p:sldLayoutId id="2147483682" r:id="rId12"/>
    <p:sldLayoutId id="2147483686" r:id="rId13"/>
    <p:sldLayoutId id="2147483683" r:id="rId14"/>
    <p:sldLayoutId id="2147483685" r:id="rId15"/>
    <p:sldLayoutId id="2147483684" r:id="rId16"/>
    <p:sldLayoutId id="2147483680" r:id="rId17"/>
    <p:sldLayoutId id="2147483691" r:id="rId18"/>
    <p:sldLayoutId id="2147483692" r:id="rId19"/>
    <p:sldLayoutId id="2147483693" r:id="rId20"/>
    <p:sldLayoutId id="2147483694" r:id="rId21"/>
    <p:sldLayoutId id="2147483688" r:id="rId22"/>
    <p:sldLayoutId id="2147483687" r:id="rId23"/>
    <p:sldLayoutId id="2147483689" r:id="rId24"/>
    <p:sldLayoutId id="2147483690" r:id="rId25"/>
    <p:sldLayoutId id="2147483695" r:id="rId26"/>
    <p:sldLayoutId id="2147483696" r:id="rId27"/>
    <p:sldLayoutId id="2147483697" r:id="rId28"/>
    <p:sldLayoutId id="2147483698" r:id="rId29"/>
    <p:sldLayoutId id="2147483703" r:id="rId30"/>
    <p:sldLayoutId id="2147483704" r:id="rId31"/>
    <p:sldLayoutId id="2147483705" r:id="rId32"/>
    <p:sldLayoutId id="2147483706" r:id="rId33"/>
    <p:sldLayoutId id="2147483700" r:id="rId34"/>
    <p:sldLayoutId id="2147483699" r:id="rId35"/>
    <p:sldLayoutId id="2147483701" r:id="rId36"/>
    <p:sldLayoutId id="2147483702" r:id="rId3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hyperlink" Target="https://jpetstore.aspectran.com/catalog/"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descr="Hand placing stars">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rotWithShape="1">
          <a:blip r:embed="rId2"/>
          <a:srcRect l="20319" r="20318" b="-1"/>
          <a:stretch/>
        </p:blipFill>
        <p:spPr>
          <a:xfrm>
            <a:off x="6093055" y="10"/>
            <a:ext cx="6098946" cy="6857990"/>
          </a:xfrm>
          <a:prstGeom prst="rect">
            <a:avLst/>
          </a:prstGeom>
          <a:noFill/>
        </p:spPr>
      </p:pic>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999537" y="4511526"/>
            <a:ext cx="4179375" cy="356462"/>
          </a:xfrm>
        </p:spPr>
        <p:txBody>
          <a:bodyPr>
            <a:normAutofit fontScale="92500" lnSpcReduction="20000"/>
          </a:bodyPr>
          <a:lstStyle/>
          <a:p>
            <a:pPr algn="ctr" rtl="1"/>
            <a:r>
              <a:rPr lang="he-IL" sz="2400" dirty="0">
                <a:latin typeface="Arial" panose="020B0604020202020204" pitchFamily="34" charset="0"/>
                <a:cs typeface="Arial" panose="020B0604020202020204" pitchFamily="34" charset="0"/>
              </a:rPr>
              <a:t>אלכס גורבצ'וב</a:t>
            </a:r>
            <a:endParaRPr lang="id-ID" sz="2400" dirty="0">
              <a:latin typeface="Arial" panose="020B0604020202020204" pitchFamily="34" charset="0"/>
              <a:cs typeface="Arial" panose="020B0604020202020204" pitchFamily="34" charset="0"/>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999537" y="3425854"/>
            <a:ext cx="4179376" cy="902865"/>
          </a:xfrm>
        </p:spPr>
        <p:txBody>
          <a:bodyPr anchor="b">
            <a:noAutofit/>
          </a:bodyPr>
          <a:lstStyle/>
          <a:p>
            <a:pPr algn="ctr" rtl="1"/>
            <a:r>
              <a:rPr lang="en-US" sz="6000" dirty="0">
                <a:latin typeface="Arial" panose="020B0604020202020204" pitchFamily="34" charset="0"/>
                <a:cs typeface="Arial" panose="020B0604020202020204" pitchFamily="34" charset="0"/>
              </a:rPr>
              <a:t>QA</a:t>
            </a:r>
            <a:br>
              <a:rPr lang="he-IL" sz="6000" dirty="0">
                <a:latin typeface="Arial" panose="020B0604020202020204" pitchFamily="34" charset="0"/>
                <a:cs typeface="Arial" panose="020B0604020202020204" pitchFamily="34" charset="0"/>
              </a:rPr>
            </a:br>
            <a:r>
              <a:rPr lang="he-IL" sz="6000" dirty="0">
                <a:latin typeface="Arial" panose="020B0604020202020204" pitchFamily="34" charset="0"/>
                <a:cs typeface="Arial" panose="020B0604020202020204" pitchFamily="34" charset="0"/>
              </a:rPr>
              <a:t>בודק תוכנה</a:t>
            </a:r>
            <a:endParaRPr lang="en-US" sz="6000" dirty="0">
              <a:latin typeface="Arial" panose="020B0604020202020204" pitchFamily="34" charset="0"/>
              <a:cs typeface="Arial" panose="020B0604020202020204" pitchFamily="34" charset="0"/>
            </a:endParaRPr>
          </a:p>
        </p:txBody>
      </p:sp>
      <p:pic>
        <p:nvPicPr>
          <p:cNvPr id="10" name="תמונה 15">
            <a:extLst>
              <a:ext uri="{FF2B5EF4-FFF2-40B4-BE49-F238E27FC236}">
                <a16:creationId xmlns:a16="http://schemas.microsoft.com/office/drawing/2014/main" id="{85DD4F0C-1060-F2A1-6EFA-429626B64D8B}"/>
              </a:ext>
            </a:extLst>
          </p:cNvPr>
          <p:cNvPicPr>
            <a:picLocks noChangeAspect="1"/>
          </p:cNvPicPr>
          <p:nvPr/>
        </p:nvPicPr>
        <p:blipFill>
          <a:blip r:embed="rId3"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pic>
        <p:nvPicPr>
          <p:cNvPr id="12" name="Picture 11" descr="Logo, company name&#10;&#10;Description automatically generated">
            <a:extLst>
              <a:ext uri="{FF2B5EF4-FFF2-40B4-BE49-F238E27FC236}">
                <a16:creationId xmlns:a16="http://schemas.microsoft.com/office/drawing/2014/main" id="{D5B8B34F-DFCB-5208-45CD-CD44786ED7D1}"/>
              </a:ext>
            </a:extLst>
          </p:cNvPr>
          <p:cNvPicPr>
            <a:picLocks noChangeAspect="1"/>
          </p:cNvPicPr>
          <p:nvPr/>
        </p:nvPicPr>
        <p:blipFill>
          <a:blip r:embed="rId4">
            <a:clrChange>
              <a:clrFrom>
                <a:srgbClr val="FFFEFD"/>
              </a:clrFrom>
              <a:clrTo>
                <a:srgbClr val="FFFEFD">
                  <a:alpha val="0"/>
                </a:srgbClr>
              </a:clrTo>
            </a:clrChange>
          </a:blip>
          <a:stretch>
            <a:fillRect/>
          </a:stretch>
        </p:blipFill>
        <p:spPr>
          <a:xfrm>
            <a:off x="113818" y="5917769"/>
            <a:ext cx="885720" cy="885720"/>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l="-6000" r="-6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שיעורי בית</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8" name="Text Placeholder 6">
            <a:extLst>
              <a:ext uri="{FF2B5EF4-FFF2-40B4-BE49-F238E27FC236}">
                <a16:creationId xmlns:a16="http://schemas.microsoft.com/office/drawing/2014/main" id="{9FCE859E-D793-F6BA-A4C0-211C7DF23431}"/>
              </a:ext>
            </a:extLst>
          </p:cNvPr>
          <p:cNvSpPr>
            <a:spLocks noGrp="1"/>
          </p:cNvSpPr>
          <p:nvPr>
            <p:ph type="body" sz="quarter" idx="14"/>
          </p:nvPr>
        </p:nvSpPr>
        <p:spPr>
          <a:xfrm>
            <a:off x="5973510" y="1889760"/>
            <a:ext cx="5788184" cy="4466589"/>
          </a:xfrm>
        </p:spPr>
        <p:txBody>
          <a:bodyPr>
            <a:normAutofit fontScale="92500" lnSpcReduction="10000"/>
          </a:bodyPr>
          <a:lstStyle/>
          <a:p>
            <a:pPr algn="r" rtl="1">
              <a:lnSpc>
                <a:spcPct val="150000"/>
              </a:lnSpc>
            </a:pPr>
            <a:r>
              <a:rPr lang="he-IL" sz="1900" b="1" dirty="0">
                <a:solidFill>
                  <a:srgbClr val="92D050"/>
                </a:solidFill>
                <a:latin typeface="Arial" panose="020B0604020202020204" pitchFamily="34" charset="0"/>
                <a:cs typeface="Arial" panose="020B0604020202020204" pitchFamily="34" charset="0"/>
              </a:rPr>
              <a:t>שיעורי בית בנושא ניתוח מערכת</a:t>
            </a:r>
            <a:endParaRPr lang="ru-RU" sz="19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300" b="1" dirty="0">
                <a:latin typeface="Arial" panose="020B0604020202020204" pitchFamily="34" charset="0"/>
                <a:cs typeface="Arial" panose="020B0604020202020204" pitchFamily="34" charset="0"/>
              </a:rPr>
              <a:t>מטרת המיני-פרויקט:</a:t>
            </a:r>
            <a:br>
              <a:rPr lang="en-US" dirty="0">
                <a:latin typeface="Arial" panose="020B0604020202020204" pitchFamily="34" charset="0"/>
                <a:cs typeface="Arial" panose="020B0604020202020204" pitchFamily="34" charset="0"/>
              </a:rPr>
            </a:br>
            <a:r>
              <a:rPr lang="he-IL" sz="1200" dirty="0">
                <a:latin typeface="Arial" panose="020B0604020202020204" pitchFamily="34" charset="0"/>
                <a:cs typeface="Arial" panose="020B0604020202020204" pitchFamily="34" charset="0"/>
              </a:rPr>
              <a:t>לנתח ולמפות את המערכת (ניתוח, עיצוב ויישום) על פי המתודולוגיה הנלמדת.</a:t>
            </a: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300" b="1" dirty="0">
                <a:latin typeface="Arial" panose="020B0604020202020204" pitchFamily="34" charset="0"/>
                <a:cs typeface="Arial" panose="020B0604020202020204" pitchFamily="34" charset="0"/>
              </a:rPr>
              <a:t>חומר עזר:</a:t>
            </a:r>
          </a:p>
          <a:p>
            <a:pPr algn="r" rtl="1">
              <a:lnSpc>
                <a:spcPct val="150000"/>
              </a:lnSpc>
            </a:pPr>
            <a:r>
              <a:rPr lang="he-IL" sz="1200" dirty="0">
                <a:latin typeface="Arial" panose="020B0604020202020204" pitchFamily="34" charset="0"/>
                <a:cs typeface="Arial" panose="020B0604020202020204" pitchFamily="34" charset="0"/>
              </a:rPr>
              <a:t>מיני-פרויקט מתמקד בבדיקת אתר "חנות חיות".</a:t>
            </a:r>
          </a:p>
          <a:p>
            <a:pPr algn="r" rtl="1">
              <a:lnSpc>
                <a:spcPct val="150000"/>
              </a:lnSpc>
            </a:pPr>
            <a:r>
              <a:rPr lang="he-IL" sz="1200" dirty="0">
                <a:latin typeface="Arial" panose="020B0604020202020204" pitchFamily="34" charset="0"/>
                <a:cs typeface="Arial" panose="020B0604020202020204" pitchFamily="34" charset="0"/>
              </a:rPr>
              <a:t>כתובת האתר היא:</a:t>
            </a:r>
            <a:endParaRPr lang="en-US" sz="1200" dirty="0">
              <a:latin typeface="Arial" panose="020B0604020202020204" pitchFamily="34" charset="0"/>
              <a:cs typeface="Arial" panose="020B0604020202020204" pitchFamily="34" charset="0"/>
            </a:endParaRPr>
          </a:p>
          <a:p>
            <a:pPr algn="r" rtl="1">
              <a:lnSpc>
                <a:spcPct val="150000"/>
              </a:lnSpc>
            </a:pPr>
            <a:r>
              <a:rPr lang="en-US" sz="1200" dirty="0">
                <a:latin typeface="Arial" panose="020B0604020202020204" pitchFamily="34" charset="0"/>
                <a:cs typeface="Arial" panose="020B0604020202020204" pitchFamily="34" charset="0"/>
                <a:hlinkClick r:id="rId5"/>
              </a:rPr>
              <a:t>https://jpetstore.aspectran.com/catalog/</a:t>
            </a:r>
            <a:endParaRPr lang="he-IL" sz="1200" dirty="0">
              <a:latin typeface="Arial" panose="020B0604020202020204" pitchFamily="34" charset="0"/>
              <a:cs typeface="Arial" panose="020B0604020202020204" pitchFamily="34" charset="0"/>
            </a:endParaRPr>
          </a:p>
          <a:p>
            <a:pPr algn="r" rtl="1">
              <a:lnSpc>
                <a:spcPct val="150000"/>
              </a:lnSpc>
            </a:pPr>
            <a:endParaRPr lang="he-IL" sz="1200" dirty="0">
              <a:latin typeface="Arial" panose="020B0604020202020204" pitchFamily="34" charset="0"/>
              <a:cs typeface="Arial" panose="020B0604020202020204" pitchFamily="34" charset="0"/>
            </a:endParaRPr>
          </a:p>
          <a:p>
            <a:pPr algn="r" rtl="1">
              <a:lnSpc>
                <a:spcPct val="150000"/>
              </a:lnSpc>
            </a:pPr>
            <a:r>
              <a:rPr lang="he-IL" sz="1300" b="1" dirty="0">
                <a:latin typeface="Arial" panose="020B0604020202020204" pitchFamily="34" charset="0"/>
                <a:cs typeface="Arial" panose="020B0604020202020204" pitchFamily="34" charset="0"/>
              </a:rPr>
              <a:t>פרטי התחברות של המנהל:</a:t>
            </a:r>
          </a:p>
          <a:p>
            <a:pPr algn="r" rtl="1">
              <a:lnSpc>
                <a:spcPct val="150000"/>
              </a:lnSpc>
            </a:pPr>
            <a:r>
              <a:rPr lang="he-IL" sz="1200" dirty="0">
                <a:latin typeface="Arial" panose="020B0604020202020204" pitchFamily="34" charset="0"/>
                <a:cs typeface="Arial" panose="020B0604020202020204" pitchFamily="34" charset="0"/>
              </a:rPr>
              <a:t>שם משתמש: </a:t>
            </a:r>
            <a:r>
              <a:rPr lang="en-US" sz="1200" dirty="0">
                <a:latin typeface="Arial" panose="020B0604020202020204" pitchFamily="34" charset="0"/>
                <a:cs typeface="Arial" panose="020B0604020202020204" pitchFamily="34" charset="0"/>
              </a:rPr>
              <a:t>j2ee</a:t>
            </a:r>
            <a:endParaRPr lang="he-IL" sz="1200" dirty="0">
              <a:latin typeface="Arial" panose="020B0604020202020204" pitchFamily="34" charset="0"/>
              <a:cs typeface="Arial" panose="020B0604020202020204" pitchFamily="34" charset="0"/>
            </a:endParaRPr>
          </a:p>
          <a:p>
            <a:pPr algn="r" rtl="1">
              <a:lnSpc>
                <a:spcPct val="150000"/>
              </a:lnSpc>
            </a:pPr>
            <a:r>
              <a:rPr lang="he-IL" sz="1200" dirty="0">
                <a:latin typeface="Arial" panose="020B0604020202020204" pitchFamily="34" charset="0"/>
                <a:cs typeface="Arial" panose="020B0604020202020204" pitchFamily="34" charset="0"/>
              </a:rPr>
              <a:t>סיסמא:</a:t>
            </a:r>
            <a:r>
              <a:rPr lang="en-US" sz="1200" dirty="0">
                <a:latin typeface="Arial" panose="020B0604020202020204" pitchFamily="34" charset="0"/>
                <a:cs typeface="Arial" panose="020B0604020202020204" pitchFamily="34" charset="0"/>
              </a:rPr>
              <a:t> j2ee</a:t>
            </a:r>
            <a:endParaRPr lang="he-IL" sz="1200"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88C65357-0E4C-B954-A5AB-7FFAF6171645}"/>
              </a:ext>
            </a:extLst>
          </p:cNvPr>
          <p:cNvPicPr>
            <a:picLocks noChangeAspect="1"/>
          </p:cNvPicPr>
          <p:nvPr/>
        </p:nvPicPr>
        <p:blipFill>
          <a:blip r:embed="rId6"/>
          <a:stretch>
            <a:fillRect/>
          </a:stretch>
        </p:blipFill>
        <p:spPr>
          <a:xfrm>
            <a:off x="516926" y="2422841"/>
            <a:ext cx="5029200" cy="3400425"/>
          </a:xfrm>
          <a:prstGeom prst="rect">
            <a:avLst/>
          </a:prstGeom>
        </p:spPr>
      </p:pic>
    </p:spTree>
    <p:extLst>
      <p:ext uri="{BB962C8B-B14F-4D97-AF65-F5344CB8AC3E}">
        <p14:creationId xmlns:p14="http://schemas.microsoft.com/office/powerpoint/2010/main" val="27759852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l="-6000" r="-6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שיעורי בית</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8" name="Text Placeholder 6">
            <a:extLst>
              <a:ext uri="{FF2B5EF4-FFF2-40B4-BE49-F238E27FC236}">
                <a16:creationId xmlns:a16="http://schemas.microsoft.com/office/drawing/2014/main" id="{9FCE859E-D793-F6BA-A4C0-211C7DF23431}"/>
              </a:ext>
            </a:extLst>
          </p:cNvPr>
          <p:cNvSpPr>
            <a:spLocks noGrp="1"/>
          </p:cNvSpPr>
          <p:nvPr>
            <p:ph type="body" sz="quarter" idx="14"/>
          </p:nvPr>
        </p:nvSpPr>
        <p:spPr>
          <a:xfrm>
            <a:off x="5973510" y="1889760"/>
            <a:ext cx="5788184" cy="4466589"/>
          </a:xfrm>
        </p:spPr>
        <p:txBody>
          <a:bodyPr>
            <a:normAutofit fontScale="77500" lnSpcReduction="20000"/>
          </a:bodyPr>
          <a:lstStyle/>
          <a:p>
            <a:pPr algn="r" rtl="1">
              <a:lnSpc>
                <a:spcPct val="150000"/>
              </a:lnSpc>
            </a:pPr>
            <a:r>
              <a:rPr lang="he-IL" sz="2300" b="1" dirty="0">
                <a:solidFill>
                  <a:srgbClr val="92D050"/>
                </a:solidFill>
                <a:latin typeface="Arial" panose="020B0604020202020204" pitchFamily="34" charset="0"/>
                <a:cs typeface="Arial" panose="020B0604020202020204" pitchFamily="34" charset="0"/>
              </a:rPr>
              <a:t>שיעורי בית בנושא ניתוח מערכת</a:t>
            </a:r>
            <a:endParaRPr lang="ru-RU" sz="23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b="1" dirty="0">
                <a:latin typeface="Arial" panose="020B0604020202020204" pitchFamily="34" charset="0"/>
                <a:cs typeface="Arial" panose="020B0604020202020204" pitchFamily="34" charset="0"/>
              </a:rPr>
              <a:t>הנחיות כלליות לביצוע מיני-פרויקט:</a:t>
            </a:r>
          </a:p>
          <a:p>
            <a:pPr algn="r" rtl="1">
              <a:lnSpc>
                <a:spcPct val="150000"/>
              </a:lnSpc>
            </a:pPr>
            <a:r>
              <a:rPr lang="he-IL" dirty="0">
                <a:latin typeface="Arial" panose="020B0604020202020204" pitchFamily="34" charset="0"/>
                <a:cs typeface="Arial" panose="020B0604020202020204" pitchFamily="34" charset="0"/>
              </a:rPr>
              <a:t>בעת העבודה על מיני-פרויקט יש להיעזר ב:</a:t>
            </a: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מפרט דרישות חנות חיות</a:t>
            </a:r>
            <a:r>
              <a:rPr lang="en-US" dirty="0">
                <a:latin typeface="Arial" panose="020B0604020202020204" pitchFamily="34" charset="0"/>
                <a:cs typeface="Arial" panose="020B0604020202020204" pitchFamily="34" charset="0"/>
              </a:rPr>
              <a:t>L16 - </a:t>
            </a:r>
            <a:endParaRPr lang="he-IL" dirty="0">
              <a:latin typeface="Arial" panose="020B0604020202020204" pitchFamily="34" charset="0"/>
              <a:cs typeface="Arial" panose="020B0604020202020204" pitchFamily="34" charset="0"/>
            </a:endParaRPr>
          </a:p>
          <a:p>
            <a:pPr marL="742950" lvl="1" indent="-285750" algn="r" rtl="1">
              <a:lnSpc>
                <a:spcPct val="150000"/>
              </a:lnSpc>
              <a:buFont typeface="Wingdings" panose="05000000000000000000" pitchFamily="2" charset="2"/>
              <a:buChar char="v"/>
            </a:pPr>
            <a:r>
              <a:rPr lang="en-US" dirty="0">
                <a:latin typeface="Arial" panose="020B0604020202020204" pitchFamily="34" charset="0"/>
                <a:cs typeface="Arial" panose="020B0604020202020204" pitchFamily="34" charset="0"/>
              </a:rPr>
              <a:t>L18 - STP</a:t>
            </a:r>
            <a:endParaRPr lang="he-IL" dirty="0">
              <a:latin typeface="Arial" panose="020B0604020202020204" pitchFamily="34" charset="0"/>
              <a:cs typeface="Arial" panose="020B0604020202020204" pitchFamily="34" charset="0"/>
            </a:endParaRP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אתר ה-</a:t>
            </a:r>
            <a:r>
              <a:rPr lang="en-US" dirty="0">
                <a:latin typeface="Arial" panose="020B0604020202020204" pitchFamily="34" charset="0"/>
                <a:cs typeface="Arial" panose="020B0604020202020204" pitchFamily="34" charset="0"/>
              </a:rPr>
              <a:t>Web</a:t>
            </a:r>
            <a:endParaRPr lang="he-IL" dirty="0">
              <a:latin typeface="Arial" panose="020B0604020202020204" pitchFamily="34" charset="0"/>
              <a:cs typeface="Arial" panose="020B0604020202020204" pitchFamily="34" charset="0"/>
            </a:endParaRP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תרגול ניתוח הבדיקות וטבלת דרישות </a:t>
            </a:r>
            <a:r>
              <a:rPr lang="en-US" dirty="0">
                <a:latin typeface="Arial" panose="020B0604020202020204" pitchFamily="34" charset="0"/>
                <a:cs typeface="Arial" panose="020B0604020202020204" pitchFamily="34" charset="0"/>
              </a:rPr>
              <a:t>L16 - </a:t>
            </a:r>
            <a:endParaRPr lang="he-IL" dirty="0">
              <a:latin typeface="Arial" panose="020B0604020202020204" pitchFamily="34" charset="0"/>
              <a:cs typeface="Arial" panose="020B0604020202020204" pitchFamily="34" charset="0"/>
            </a:endParaRPr>
          </a:p>
          <a:p>
            <a:pPr algn="r" rtl="1">
              <a:lnSpc>
                <a:spcPct val="150000"/>
              </a:lnSpc>
            </a:pPr>
            <a:r>
              <a:rPr lang="he-IL" dirty="0">
                <a:latin typeface="Arial" panose="020B0604020202020204" pitchFamily="34" charset="0"/>
                <a:cs typeface="Arial" panose="020B0604020202020204" pitchFamily="34" charset="0"/>
              </a:rPr>
              <a:t>המיני-פרויקט מתייחס </a:t>
            </a:r>
            <a:r>
              <a:rPr lang="he-IL">
                <a:latin typeface="Arial" panose="020B0604020202020204" pitchFamily="34" charset="0"/>
                <a:cs typeface="Arial" panose="020B0604020202020204" pitchFamily="34" charset="0"/>
              </a:rPr>
              <a:t>לבדיקות </a:t>
            </a:r>
            <a:r>
              <a:rPr lang="he-IL" b="1">
                <a:latin typeface="Arial" panose="020B0604020202020204" pitchFamily="34" charset="0"/>
                <a:cs typeface="Arial" panose="020B0604020202020204" pitchFamily="34" charset="0"/>
              </a:rPr>
              <a:t>פונקציונליות</a:t>
            </a:r>
            <a:endParaRPr lang="he-IL" b="1" dirty="0">
              <a:latin typeface="Arial" panose="020B0604020202020204" pitchFamily="34" charset="0"/>
              <a:cs typeface="Arial" panose="020B0604020202020204" pitchFamily="34" charset="0"/>
            </a:endParaRPr>
          </a:p>
          <a:p>
            <a:pPr algn="r" rtl="1">
              <a:lnSpc>
                <a:spcPct val="150000"/>
              </a:lnSpc>
            </a:pPr>
            <a:r>
              <a:rPr lang="he-IL" dirty="0">
                <a:latin typeface="Arial" panose="020B0604020202020204" pitchFamily="34" charset="0"/>
                <a:cs typeface="Arial" panose="020B0604020202020204" pitchFamily="34" charset="0"/>
              </a:rPr>
              <a:t>המיני-פרויקט ניתן לביצוע בקבוצות של עד 4 תלמידים</a:t>
            </a:r>
          </a:p>
          <a:p>
            <a:pPr algn="r" rtl="1">
              <a:lnSpc>
                <a:spcPct val="150000"/>
              </a:lnSpc>
            </a:pPr>
            <a:r>
              <a:rPr lang="he-IL" dirty="0">
                <a:latin typeface="Arial" panose="020B0604020202020204" pitchFamily="34" charset="0"/>
                <a:cs typeface="Arial" panose="020B0604020202020204" pitchFamily="34" charset="0"/>
              </a:rPr>
              <a:t>תוצרי המיני-פרויקט:</a:t>
            </a: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מסמך </a:t>
            </a:r>
            <a:r>
              <a:rPr lang="en-US" dirty="0">
                <a:latin typeface="Arial" panose="020B0604020202020204" pitchFamily="34" charset="0"/>
                <a:cs typeface="Arial" panose="020B0604020202020204" pitchFamily="34" charset="0"/>
              </a:rPr>
              <a:t>STP</a:t>
            </a:r>
            <a:r>
              <a:rPr lang="he-IL" dirty="0">
                <a:latin typeface="Arial" panose="020B0604020202020204" pitchFamily="34" charset="0"/>
                <a:cs typeface="Arial" panose="020B0604020202020204" pitchFamily="34" charset="0"/>
              </a:rPr>
              <a:t> מקוצר</a:t>
            </a:r>
            <a:endParaRPr lang="en-US" dirty="0">
              <a:latin typeface="Arial" panose="020B0604020202020204" pitchFamily="34" charset="0"/>
              <a:cs typeface="Arial" panose="020B0604020202020204" pitchFamily="34" charset="0"/>
            </a:endParaRPr>
          </a:p>
          <a:p>
            <a:pPr marL="742950" lvl="1" indent="-285750" algn="r" rtl="1">
              <a:lnSpc>
                <a:spcPct val="150000"/>
              </a:lnSpc>
              <a:buFont typeface="Wingdings" panose="05000000000000000000" pitchFamily="2" charset="2"/>
              <a:buChar char="v"/>
            </a:pPr>
            <a:r>
              <a:rPr lang="he-IL" dirty="0">
                <a:latin typeface="Arial" panose="020B0604020202020204" pitchFamily="34" charset="0"/>
                <a:cs typeface="Arial" panose="020B0604020202020204" pitchFamily="34" charset="0"/>
              </a:rPr>
              <a:t>טבלת כיסוי דרישות הכוללת: טבלת דרישות (יש לכסות לפחות 3 דרישות אב), תסריטי בדיקה מורחבים (יש לכסות לפחות 12 תסריטים)</a:t>
            </a:r>
          </a:p>
        </p:txBody>
      </p:sp>
      <p:pic>
        <p:nvPicPr>
          <p:cNvPr id="9" name="Picture 8">
            <a:extLst>
              <a:ext uri="{FF2B5EF4-FFF2-40B4-BE49-F238E27FC236}">
                <a16:creationId xmlns:a16="http://schemas.microsoft.com/office/drawing/2014/main" id="{88C65357-0E4C-B954-A5AB-7FFAF6171645}"/>
              </a:ext>
            </a:extLst>
          </p:cNvPr>
          <p:cNvPicPr>
            <a:picLocks noChangeAspect="1"/>
          </p:cNvPicPr>
          <p:nvPr/>
        </p:nvPicPr>
        <p:blipFill>
          <a:blip r:embed="rId5"/>
          <a:stretch>
            <a:fillRect/>
          </a:stretch>
        </p:blipFill>
        <p:spPr>
          <a:xfrm>
            <a:off x="516926" y="2422841"/>
            <a:ext cx="5029200" cy="3400425"/>
          </a:xfrm>
          <a:prstGeom prst="rect">
            <a:avLst/>
          </a:prstGeom>
        </p:spPr>
      </p:pic>
    </p:spTree>
    <p:extLst>
      <p:ext uri="{BB962C8B-B14F-4D97-AF65-F5344CB8AC3E}">
        <p14:creationId xmlns:p14="http://schemas.microsoft.com/office/powerpoint/2010/main" val="664088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l="-6000" r="-6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שיעורי בית</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8" name="Text Placeholder 6">
            <a:extLst>
              <a:ext uri="{FF2B5EF4-FFF2-40B4-BE49-F238E27FC236}">
                <a16:creationId xmlns:a16="http://schemas.microsoft.com/office/drawing/2014/main" id="{9FCE859E-D793-F6BA-A4C0-211C7DF23431}"/>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שיעורי בית בנושא ניתוח מערכת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חלק א - יצירת מסמך </a:t>
            </a:r>
            <a:r>
              <a:rPr lang="en-US" sz="1200" b="1" dirty="0">
                <a:latin typeface="Arial" panose="020B0604020202020204" pitchFamily="34" charset="0"/>
                <a:cs typeface="Arial" panose="020B0604020202020204" pitchFamily="34" charset="0"/>
              </a:rPr>
              <a:t>STP</a:t>
            </a:r>
            <a:r>
              <a:rPr lang="he-IL" sz="1200" b="1" dirty="0">
                <a:latin typeface="Arial" panose="020B0604020202020204" pitchFamily="34" charset="0"/>
                <a:cs typeface="Arial" panose="020B0604020202020204" pitchFamily="34" charset="0"/>
              </a:rPr>
              <a:t> (מקוצר):</a:t>
            </a:r>
          </a:p>
          <a:p>
            <a:pPr marL="285750"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עליכם ליצור מסמך תכנון לביצוע הבדיקות על בסיס אחד הפורמטים שנלמדו מעל מסמך </a:t>
            </a:r>
            <a:r>
              <a:rPr lang="en-US" sz="1200" dirty="0">
                <a:latin typeface="Arial" panose="020B0604020202020204" pitchFamily="34" charset="0"/>
                <a:cs typeface="Arial" panose="020B0604020202020204" pitchFamily="34" charset="0"/>
              </a:rPr>
              <a:t>WORD</a:t>
            </a:r>
            <a:r>
              <a:rPr lang="he-IL" sz="1200" dirty="0">
                <a:latin typeface="Arial" panose="020B0604020202020204" pitchFamily="34" charset="0"/>
                <a:cs typeface="Arial" panose="020B0604020202020204" pitchFamily="34" charset="0"/>
              </a:rPr>
              <a:t>.</a:t>
            </a:r>
            <a:endParaRPr lang="en-US" sz="1200" dirty="0">
              <a:latin typeface="Arial" panose="020B0604020202020204" pitchFamily="34" charset="0"/>
              <a:cs typeface="Arial" panose="020B0604020202020204" pitchFamily="34" charset="0"/>
            </a:endParaRPr>
          </a:p>
          <a:p>
            <a:pPr marL="285750"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המסמך יכסה תכנון מלא של מיני-פרויקט הבדיקות, </a:t>
            </a:r>
            <a:r>
              <a:rPr lang="he-IL" sz="1200" b="1" dirty="0">
                <a:latin typeface="Arial" panose="020B0604020202020204" pitchFamily="34" charset="0"/>
                <a:cs typeface="Arial" panose="020B0604020202020204" pitchFamily="34" charset="0"/>
              </a:rPr>
              <a:t>למעט עץ דרישות הבדיקה</a:t>
            </a:r>
            <a:r>
              <a:rPr lang="he-IL" sz="1200" dirty="0">
                <a:latin typeface="Arial" panose="020B0604020202020204" pitchFamily="34" charset="0"/>
                <a:cs typeface="Arial" panose="020B0604020202020204" pitchFamily="34" charset="0"/>
              </a:rPr>
              <a:t>, ובכלל זה:</a:t>
            </a:r>
          </a:p>
          <a:p>
            <a:pPr marL="742950" lvl="1"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כותרות מתאימות</a:t>
            </a:r>
          </a:p>
          <a:p>
            <a:pPr marL="742950" lvl="1"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מבוא</a:t>
            </a:r>
          </a:p>
          <a:p>
            <a:pPr marL="742950" lvl="1"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תכנון סביבות</a:t>
            </a:r>
          </a:p>
          <a:p>
            <a:pPr marL="742950" lvl="1"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תכנון לוחות זמנים</a:t>
            </a:r>
          </a:p>
          <a:p>
            <a:pPr marL="742950" lvl="1"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הגדרת אסטרטגיית הבדיקות</a:t>
            </a:r>
          </a:p>
        </p:txBody>
      </p:sp>
      <p:pic>
        <p:nvPicPr>
          <p:cNvPr id="9" name="Picture 8">
            <a:extLst>
              <a:ext uri="{FF2B5EF4-FFF2-40B4-BE49-F238E27FC236}">
                <a16:creationId xmlns:a16="http://schemas.microsoft.com/office/drawing/2014/main" id="{88C65357-0E4C-B954-A5AB-7FFAF6171645}"/>
              </a:ext>
            </a:extLst>
          </p:cNvPr>
          <p:cNvPicPr>
            <a:picLocks noChangeAspect="1"/>
          </p:cNvPicPr>
          <p:nvPr/>
        </p:nvPicPr>
        <p:blipFill>
          <a:blip r:embed="rId5"/>
          <a:stretch>
            <a:fillRect/>
          </a:stretch>
        </p:blipFill>
        <p:spPr>
          <a:xfrm>
            <a:off x="516926" y="2422841"/>
            <a:ext cx="5029200" cy="3400425"/>
          </a:xfrm>
          <a:prstGeom prst="rect">
            <a:avLst/>
          </a:prstGeom>
        </p:spPr>
      </p:pic>
    </p:spTree>
    <p:extLst>
      <p:ext uri="{BB962C8B-B14F-4D97-AF65-F5344CB8AC3E}">
        <p14:creationId xmlns:p14="http://schemas.microsoft.com/office/powerpoint/2010/main" val="3066957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l="-6000" r="-6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שיעורי בית</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8" name="Text Placeholder 6">
            <a:extLst>
              <a:ext uri="{FF2B5EF4-FFF2-40B4-BE49-F238E27FC236}">
                <a16:creationId xmlns:a16="http://schemas.microsoft.com/office/drawing/2014/main" id="{9FCE859E-D793-F6BA-A4C0-211C7DF23431}"/>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שיעורי בית בנושא ניתוח מערכת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חלק ב' – יצירת טבלת דרישות (הטבלה כוללת דרישות, תנאי בדיקה ותסריטים מפורטים):</a:t>
            </a:r>
          </a:p>
          <a:p>
            <a:pPr marL="285750"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עליכם לנתח ולתעד דרישות מתוך בסיס המידע שקיבלתם</a:t>
            </a:r>
          </a:p>
          <a:p>
            <a:pPr marL="285750"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לכל דרישה הוסיפו הסבר והרחיבו את תנאי בדיקה. יש לתעד דרישות מסוגים שונים (פונק', עסקי וכו'), להן תתכננו בדיקות שאותם תריצו בהמשך. כמות הבדיקות תקבע על ידכם בהתאם לכיסוי הנדרש לדעתכם וללוחות הזמנים הקיימים</a:t>
            </a:r>
          </a:p>
          <a:p>
            <a:pPr marL="285750" indent="-2857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הקפידו לתת לכל דרישה דירוג לפי חשיבותה (תיעדוף)</a:t>
            </a:r>
            <a:endParaRPr lang="en-US" sz="1200"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88C65357-0E4C-B954-A5AB-7FFAF6171645}"/>
              </a:ext>
            </a:extLst>
          </p:cNvPr>
          <p:cNvPicPr>
            <a:picLocks noChangeAspect="1"/>
          </p:cNvPicPr>
          <p:nvPr/>
        </p:nvPicPr>
        <p:blipFill>
          <a:blip r:embed="rId5"/>
          <a:stretch>
            <a:fillRect/>
          </a:stretch>
        </p:blipFill>
        <p:spPr>
          <a:xfrm>
            <a:off x="516926" y="2422841"/>
            <a:ext cx="5029200" cy="3400425"/>
          </a:xfrm>
          <a:prstGeom prst="rect">
            <a:avLst/>
          </a:prstGeom>
        </p:spPr>
      </p:pic>
    </p:spTree>
    <p:extLst>
      <p:ext uri="{BB962C8B-B14F-4D97-AF65-F5344CB8AC3E}">
        <p14:creationId xmlns:p14="http://schemas.microsoft.com/office/powerpoint/2010/main" val="3776377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l="-6000" r="-6000"/>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p:txBody>
          <a:bodyPr/>
          <a:lstStyle/>
          <a:p>
            <a:pPr algn="r" rtl="1"/>
            <a:r>
              <a:rPr lang="he-IL" dirty="0">
                <a:cs typeface="+mn-cs"/>
              </a:rPr>
              <a:t>שיעורי בית</a:t>
            </a:r>
            <a:endParaRPr lang="en-US" dirty="0">
              <a:cs typeface="+mn-cs"/>
            </a:endParaRPr>
          </a:p>
        </p:txBody>
      </p:sp>
      <p:pic>
        <p:nvPicPr>
          <p:cNvPr id="11" name="Picture 10" descr="Logo, company name&#10;&#10;Description automatically generated">
            <a:extLst>
              <a:ext uri="{FF2B5EF4-FFF2-40B4-BE49-F238E27FC236}">
                <a16:creationId xmlns:a16="http://schemas.microsoft.com/office/drawing/2014/main" id="{07019041-7250-486C-6054-DB70D29E1A2F}"/>
              </a:ext>
            </a:extLst>
          </p:cNvPr>
          <p:cNvPicPr>
            <a:picLocks noChangeAspect="1"/>
          </p:cNvPicPr>
          <p:nvPr/>
        </p:nvPicPr>
        <p:blipFill>
          <a:blip r:embed="rId3"/>
          <a:stretch>
            <a:fillRect/>
          </a:stretch>
        </p:blipFill>
        <p:spPr>
          <a:xfrm>
            <a:off x="113818" y="5917769"/>
            <a:ext cx="885720" cy="885720"/>
          </a:xfrm>
          <a:prstGeom prst="rect">
            <a:avLst/>
          </a:prstGeom>
        </p:spPr>
      </p:pic>
      <p:pic>
        <p:nvPicPr>
          <p:cNvPr id="17" name="תמונה 15">
            <a:extLst>
              <a:ext uri="{FF2B5EF4-FFF2-40B4-BE49-F238E27FC236}">
                <a16:creationId xmlns:a16="http://schemas.microsoft.com/office/drawing/2014/main" id="{1A71DEBE-3227-4549-95BC-1F7106B3E2D9}"/>
              </a:ext>
            </a:extLst>
          </p:cNvPr>
          <p:cNvPicPr>
            <a:picLocks noChangeAspect="1"/>
          </p:cNvPicPr>
          <p:nvPr/>
        </p:nvPicPr>
        <p:blipFill>
          <a:blip r:embed="rId4" cstate="print">
            <a:clrChange>
              <a:clrFrom>
                <a:srgbClr val="FFFEFD"/>
              </a:clrFrom>
              <a:clrTo>
                <a:srgbClr val="FFFEFD">
                  <a:alpha val="0"/>
                </a:srgbClr>
              </a:clrTo>
            </a:clrChange>
            <a:alphaModFix amt="70000"/>
            <a:extLst>
              <a:ext uri="{28A0092B-C50C-407E-A947-70E740481C1C}">
                <a14:useLocalDpi xmlns:a14="http://schemas.microsoft.com/office/drawing/2010/main" val="0"/>
              </a:ext>
            </a:extLst>
          </a:blip>
          <a:srcRect/>
          <a:stretch>
            <a:fillRect/>
          </a:stretch>
        </p:blipFill>
        <p:spPr bwMode="auto">
          <a:xfrm>
            <a:off x="427069" y="571722"/>
            <a:ext cx="5208915" cy="725813"/>
          </a:xfrm>
          <a:prstGeom prst="rect">
            <a:avLst/>
          </a:prstGeom>
          <a:noFill/>
        </p:spPr>
      </p:pic>
      <p:sp>
        <p:nvSpPr>
          <p:cNvPr id="8" name="Text Placeholder 6">
            <a:extLst>
              <a:ext uri="{FF2B5EF4-FFF2-40B4-BE49-F238E27FC236}">
                <a16:creationId xmlns:a16="http://schemas.microsoft.com/office/drawing/2014/main" id="{9FCE859E-D793-F6BA-A4C0-211C7DF23431}"/>
              </a:ext>
            </a:extLst>
          </p:cNvPr>
          <p:cNvSpPr>
            <a:spLocks noGrp="1"/>
          </p:cNvSpPr>
          <p:nvPr>
            <p:ph type="body" sz="quarter" idx="14"/>
          </p:nvPr>
        </p:nvSpPr>
        <p:spPr>
          <a:xfrm>
            <a:off x="5973510" y="1889760"/>
            <a:ext cx="5788184" cy="4466589"/>
          </a:xfrm>
        </p:spPr>
        <p:txBody>
          <a:bodyPr>
            <a:normAutofit/>
          </a:bodyPr>
          <a:lstStyle/>
          <a:p>
            <a:pPr algn="r" rtl="1">
              <a:lnSpc>
                <a:spcPct val="150000"/>
              </a:lnSpc>
            </a:pPr>
            <a:r>
              <a:rPr lang="he-IL" sz="1800" b="1" dirty="0">
                <a:solidFill>
                  <a:srgbClr val="92D050"/>
                </a:solidFill>
                <a:latin typeface="Arial" panose="020B0604020202020204" pitchFamily="34" charset="0"/>
                <a:cs typeface="Arial" panose="020B0604020202020204" pitchFamily="34" charset="0"/>
              </a:rPr>
              <a:t>שיעורי בית בנושא ניתוח מערכת</a:t>
            </a:r>
            <a:endParaRPr lang="ru-RU" sz="1800" b="1" dirty="0">
              <a:solidFill>
                <a:srgbClr val="92D050"/>
              </a:solidFill>
              <a:latin typeface="Arial" panose="020B0604020202020204" pitchFamily="34" charset="0"/>
              <a:cs typeface="Arial" panose="020B0604020202020204" pitchFamily="34" charset="0"/>
            </a:endParaRPr>
          </a:p>
          <a:p>
            <a:pPr algn="r" rtl="1">
              <a:lnSpc>
                <a:spcPct val="150000"/>
              </a:lnSpc>
            </a:pPr>
            <a:r>
              <a:rPr lang="he-IL" sz="1200" b="1" dirty="0">
                <a:latin typeface="Arial" panose="020B0604020202020204" pitchFamily="34" charset="0"/>
                <a:cs typeface="Arial" panose="020B0604020202020204" pitchFamily="34" charset="0"/>
              </a:rPr>
              <a:t>הנחיות ודגשים: </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הקפידו על שמות קריאים לכל הרכיבים אותם יצרתם</a:t>
            </a:r>
            <a:r>
              <a:rPr lang="ru-RU" sz="1200" dirty="0">
                <a:latin typeface="Arial" panose="020B0604020202020204" pitchFamily="34" charset="0"/>
                <a:cs typeface="Arial" panose="020B0604020202020204" pitchFamily="34" charset="0"/>
              </a:rPr>
              <a:t> </a:t>
            </a:r>
            <a:endParaRPr lang="he-IL" sz="1200" dirty="0">
              <a:latin typeface="Arial" panose="020B0604020202020204" pitchFamily="34" charset="0"/>
              <a:cs typeface="Arial" panose="020B0604020202020204" pitchFamily="34" charset="0"/>
            </a:endParaRP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הקפידו על כתיבה מסודרת ועקבית</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יש לתכנן את הבדיקות בהתאם לגישת עיצוב הבדיקות עליה החלטתם</a:t>
            </a:r>
          </a:p>
          <a:p>
            <a:pPr marL="171450" indent="-171450" algn="r" rtl="1">
              <a:lnSpc>
                <a:spcPct val="150000"/>
              </a:lnSpc>
              <a:buFont typeface="Wingdings" panose="05000000000000000000" pitchFamily="2" charset="2"/>
              <a:buChar char="v"/>
            </a:pPr>
            <a:r>
              <a:rPr lang="he-IL" sz="1200" dirty="0">
                <a:latin typeface="Arial" panose="020B0604020202020204" pitchFamily="34" charset="0"/>
                <a:cs typeface="Arial" panose="020B0604020202020204" pitchFamily="34" charset="0"/>
              </a:rPr>
              <a:t>יש להעלות 2 קבצים ל-</a:t>
            </a:r>
            <a:r>
              <a:rPr lang="en-US" sz="1200" dirty="0">
                <a:latin typeface="Arial" panose="020B0604020202020204" pitchFamily="34" charset="0"/>
                <a:cs typeface="Arial" panose="020B0604020202020204" pitchFamily="34" charset="0"/>
              </a:rPr>
              <a:t>repository</a:t>
            </a:r>
            <a:r>
              <a:rPr lang="he-IL" sz="1200" dirty="0">
                <a:latin typeface="Arial" panose="020B0604020202020204" pitchFamily="34" charset="0"/>
                <a:cs typeface="Arial" panose="020B0604020202020204" pitchFamily="34" charset="0"/>
              </a:rPr>
              <a:t>: מסמך </a:t>
            </a:r>
            <a:r>
              <a:rPr lang="en-US" sz="1200" dirty="0">
                <a:latin typeface="Arial" panose="020B0604020202020204" pitchFamily="34" charset="0"/>
                <a:cs typeface="Arial" panose="020B0604020202020204" pitchFamily="34" charset="0"/>
              </a:rPr>
              <a:t>WORD</a:t>
            </a:r>
            <a:r>
              <a:rPr lang="he-IL" sz="1200" dirty="0">
                <a:latin typeface="Arial" panose="020B0604020202020204" pitchFamily="34" charset="0"/>
                <a:cs typeface="Arial" panose="020B0604020202020204" pitchFamily="34" charset="0"/>
              </a:rPr>
              <a:t> ו-</a:t>
            </a:r>
            <a:r>
              <a:rPr lang="en-US" sz="1200" dirty="0">
                <a:latin typeface="Arial" panose="020B0604020202020204" pitchFamily="34" charset="0"/>
                <a:cs typeface="Arial" panose="020B0604020202020204" pitchFamily="34" charset="0"/>
              </a:rPr>
              <a:t>EXCEL</a:t>
            </a:r>
            <a:endParaRPr lang="he-IL" sz="1200"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88C65357-0E4C-B954-A5AB-7FFAF6171645}"/>
              </a:ext>
            </a:extLst>
          </p:cNvPr>
          <p:cNvPicPr>
            <a:picLocks noChangeAspect="1"/>
          </p:cNvPicPr>
          <p:nvPr/>
        </p:nvPicPr>
        <p:blipFill>
          <a:blip r:embed="rId5"/>
          <a:stretch>
            <a:fillRect/>
          </a:stretch>
        </p:blipFill>
        <p:spPr>
          <a:xfrm>
            <a:off x="516926" y="2422841"/>
            <a:ext cx="5029200" cy="3400425"/>
          </a:xfrm>
          <a:prstGeom prst="rect">
            <a:avLst/>
          </a:prstGeom>
        </p:spPr>
      </p:pic>
    </p:spTree>
    <p:extLst>
      <p:ext uri="{BB962C8B-B14F-4D97-AF65-F5344CB8AC3E}">
        <p14:creationId xmlns:p14="http://schemas.microsoft.com/office/powerpoint/2010/main" val="1254591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descr="People reviewing floor plans">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cstate="screen">
            <a:duotone>
              <a:prstClr val="black"/>
              <a:schemeClr val="accent3">
                <a:tint val="45000"/>
                <a:satMod val="400000"/>
              </a:schemeClr>
            </a:duotone>
            <a:alphaModFix amt="20000"/>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t="5" b="5"/>
          <a:stretch/>
        </p:blipFill>
        <p:spPr/>
      </p:pic>
      <p:sp>
        <p:nvSpPr>
          <p:cNvPr id="5" name="Title 4">
            <a:extLst>
              <a:ext uri="{FF2B5EF4-FFF2-40B4-BE49-F238E27FC236}">
                <a16:creationId xmlns:a16="http://schemas.microsoft.com/office/drawing/2014/main" id="{99516ACA-375D-1140-8EDA-CE04AAC75809}"/>
              </a:ext>
            </a:extLst>
          </p:cNvPr>
          <p:cNvSpPr>
            <a:spLocks noGrp="1"/>
          </p:cNvSpPr>
          <p:nvPr>
            <p:ph type="title"/>
          </p:nvPr>
        </p:nvSpPr>
        <p:spPr>
          <a:xfrm>
            <a:off x="3533608" y="2766218"/>
            <a:ext cx="5124782" cy="1325563"/>
          </a:xfrm>
        </p:spPr>
        <p:txBody>
          <a:bodyPr>
            <a:noAutofit/>
          </a:bodyPr>
          <a:lstStyle/>
          <a:p>
            <a:pPr algn="r" rtl="1"/>
            <a:r>
              <a:rPr lang="he-IL" sz="12500" dirty="0">
                <a:solidFill>
                  <a:schemeClr val="bg1"/>
                </a:solidFill>
              </a:rPr>
              <a:t>בהצלחה!</a:t>
            </a:r>
            <a:endParaRPr lang="en-US" sz="12500" dirty="0">
              <a:solidFill>
                <a:schemeClr val="bg1"/>
              </a:solidFill>
            </a:endParaRPr>
          </a:p>
        </p:txBody>
      </p:sp>
    </p:spTree>
    <p:extLst>
      <p:ext uri="{BB962C8B-B14F-4D97-AF65-F5344CB8AC3E}">
        <p14:creationId xmlns:p14="http://schemas.microsoft.com/office/powerpoint/2010/main" val="4067864897"/>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Modern clean sophisticated presentation</Template>
  <TotalTime>6652</TotalTime>
  <Words>336</Words>
  <Application>Microsoft Office PowerPoint</Application>
  <PresentationFormat>מסך רחב</PresentationFormat>
  <Paragraphs>51</Paragraphs>
  <Slides>7</Slides>
  <Notes>0</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7</vt:i4>
      </vt:variant>
    </vt:vector>
  </HeadingPairs>
  <TitlesOfParts>
    <vt:vector size="14" baseType="lpstr">
      <vt:lpstr>Arial</vt:lpstr>
      <vt:lpstr>Calibri</vt:lpstr>
      <vt:lpstr>Calibri Light</vt:lpstr>
      <vt:lpstr>Sagona ExtraLight</vt:lpstr>
      <vt:lpstr>Speak Pro</vt:lpstr>
      <vt:lpstr>Wingdings</vt:lpstr>
      <vt:lpstr>Office Theme</vt:lpstr>
      <vt:lpstr>QA בודק תוכנה</vt:lpstr>
      <vt:lpstr>שיעורי בית</vt:lpstr>
      <vt:lpstr>שיעורי בית</vt:lpstr>
      <vt:lpstr>שיעורי בית</vt:lpstr>
      <vt:lpstr>שיעורי בית</vt:lpstr>
      <vt:lpstr>שיעורי בית</vt:lpstr>
      <vt:lpstr>בהצלחה!</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בניית אתרים</dc:title>
  <dc:creator>אלכס גורבצ'וב</dc:creator>
  <cp:lastModifiedBy>Erga Karvat</cp:lastModifiedBy>
  <cp:revision>19</cp:revision>
  <dcterms:created xsi:type="dcterms:W3CDTF">2022-03-07T11:44:47Z</dcterms:created>
  <dcterms:modified xsi:type="dcterms:W3CDTF">2022-10-06T15:26:27Z</dcterms:modified>
</cp:coreProperties>
</file>

<file path=docProps/thumbnail.jpeg>
</file>